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9" r:id="rId5"/>
    <p:sldId id="258" r:id="rId6"/>
    <p:sldId id="277" r:id="rId7"/>
    <p:sldId id="285" r:id="rId8"/>
    <p:sldId id="286" r:id="rId9"/>
    <p:sldId id="260" r:id="rId10"/>
    <p:sldId id="284" r:id="rId11"/>
    <p:sldId id="261" r:id="rId12"/>
    <p:sldId id="282" r:id="rId13"/>
    <p:sldId id="262" r:id="rId14"/>
    <p:sldId id="269" r:id="rId15"/>
    <p:sldId id="263" r:id="rId16"/>
    <p:sldId id="264" r:id="rId17"/>
    <p:sldId id="265" r:id="rId18"/>
    <p:sldId id="270" r:id="rId19"/>
    <p:sldId id="266" r:id="rId20"/>
    <p:sldId id="271" r:id="rId21"/>
    <p:sldId id="278" r:id="rId22"/>
    <p:sldId id="283" r:id="rId23"/>
    <p:sldId id="288" r:id="rId24"/>
    <p:sldId id="289" r:id="rId25"/>
    <p:sldId id="287" r:id="rId26"/>
    <p:sldId id="281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6690E-E747-44EE-934F-B366B883B58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4A7A9A2-3025-4768-AAAC-F5F566B149E2}">
      <dgm:prSet phldrT="[Текст]" custT="1"/>
      <dgm:spPr/>
      <dgm:t>
        <a:bodyPr/>
        <a:lstStyle/>
        <a:p>
          <a:r>
            <a:rPr lang="ru-RU" sz="1400" dirty="0" smtClean="0"/>
            <a:t>Программа </a:t>
          </a:r>
        </a:p>
        <a:p>
          <a:r>
            <a:rPr lang="ru-RU" sz="1400" dirty="0" smtClean="0"/>
            <a:t>примирения</a:t>
          </a:r>
        </a:p>
      </dgm:t>
    </dgm:pt>
    <dgm:pt modelId="{1BBA26E4-5FB7-4F5C-8D40-5837B8129086}" type="parTrans" cxnId="{7E793BD7-5FBE-4B4B-945A-F2E7DA0E3436}">
      <dgm:prSet/>
      <dgm:spPr/>
      <dgm:t>
        <a:bodyPr/>
        <a:lstStyle/>
        <a:p>
          <a:endParaRPr lang="ru-RU"/>
        </a:p>
      </dgm:t>
    </dgm:pt>
    <dgm:pt modelId="{DFB52E39-D500-47A5-A14F-044FD4579745}" type="sibTrans" cxnId="{7E793BD7-5FBE-4B4B-945A-F2E7DA0E3436}">
      <dgm:prSet/>
      <dgm:spPr/>
      <dgm:t>
        <a:bodyPr/>
        <a:lstStyle/>
        <a:p>
          <a:endParaRPr lang="ru-RU"/>
        </a:p>
      </dgm:t>
    </dgm:pt>
    <dgm:pt modelId="{3E5151CE-0325-4ED1-82AD-3244A001033C}">
      <dgm:prSet phldrT="[Текст]" custT="1"/>
      <dgm:spPr/>
      <dgm:t>
        <a:bodyPr/>
        <a:lstStyle/>
        <a:p>
          <a:r>
            <a:rPr lang="ru-RU" sz="1400" dirty="0" smtClean="0"/>
            <a:t>Круг </a:t>
          </a:r>
        </a:p>
        <a:p>
          <a:r>
            <a:rPr lang="ru-RU" sz="1400" dirty="0" smtClean="0"/>
            <a:t>примирения</a:t>
          </a:r>
          <a:endParaRPr lang="ru-RU" sz="1400" dirty="0"/>
        </a:p>
      </dgm:t>
    </dgm:pt>
    <dgm:pt modelId="{05612DB7-98E7-4A15-9F59-CF3936BBE58E}" type="parTrans" cxnId="{50FCC61B-B709-44B9-B998-0BE070C21524}">
      <dgm:prSet/>
      <dgm:spPr/>
      <dgm:t>
        <a:bodyPr/>
        <a:lstStyle/>
        <a:p>
          <a:endParaRPr lang="ru-RU"/>
        </a:p>
      </dgm:t>
    </dgm:pt>
    <dgm:pt modelId="{86C2AA78-344F-4A1E-906F-798A29E26A79}" type="sibTrans" cxnId="{50FCC61B-B709-44B9-B998-0BE070C21524}">
      <dgm:prSet/>
      <dgm:spPr/>
      <dgm:t>
        <a:bodyPr/>
        <a:lstStyle/>
        <a:p>
          <a:endParaRPr lang="ru-RU"/>
        </a:p>
      </dgm:t>
    </dgm:pt>
    <dgm:pt modelId="{42A4815E-C031-4256-B8DC-BFE4214ACBD4}">
      <dgm:prSet phldrT="[Текст]" custT="1"/>
      <dgm:spPr/>
      <dgm:t>
        <a:bodyPr/>
        <a:lstStyle/>
        <a:p>
          <a:r>
            <a:rPr lang="ru-RU" sz="1400" dirty="0" smtClean="0"/>
            <a:t>Школьная восстановитель-</a:t>
          </a:r>
        </a:p>
        <a:p>
          <a:r>
            <a:rPr lang="ru-RU" sz="1400" dirty="0" err="1" smtClean="0"/>
            <a:t>ная</a:t>
          </a:r>
          <a:endParaRPr lang="ru-RU" sz="1400" dirty="0" smtClean="0"/>
        </a:p>
        <a:p>
          <a:r>
            <a:rPr lang="ru-RU" sz="1400" dirty="0" smtClean="0"/>
            <a:t>конференция</a:t>
          </a:r>
          <a:endParaRPr lang="ru-RU" sz="1400" dirty="0"/>
        </a:p>
      </dgm:t>
    </dgm:pt>
    <dgm:pt modelId="{1D80D6A8-ED93-4CA6-B132-E7800735B079}" type="parTrans" cxnId="{6A7C21A4-D19B-48BA-999D-D50C8948A261}">
      <dgm:prSet/>
      <dgm:spPr/>
      <dgm:t>
        <a:bodyPr/>
        <a:lstStyle/>
        <a:p>
          <a:endParaRPr lang="ru-RU"/>
        </a:p>
      </dgm:t>
    </dgm:pt>
    <dgm:pt modelId="{F1B22140-28DA-4174-873E-4D80B10561F5}" type="sibTrans" cxnId="{6A7C21A4-D19B-48BA-999D-D50C8948A261}">
      <dgm:prSet/>
      <dgm:spPr/>
      <dgm:t>
        <a:bodyPr/>
        <a:lstStyle/>
        <a:p>
          <a:endParaRPr lang="ru-RU"/>
        </a:p>
      </dgm:t>
    </dgm:pt>
    <dgm:pt modelId="{49C0BAF8-9A61-4B18-9EB8-928ADAE036D4}" type="pres">
      <dgm:prSet presAssocID="{80C6690E-E747-44EE-934F-B366B883B58C}" presName="compositeShape" presStyleCnt="0">
        <dgm:presLayoutVars>
          <dgm:chMax val="7"/>
          <dgm:dir/>
          <dgm:resizeHandles val="exact"/>
        </dgm:presLayoutVars>
      </dgm:prSet>
      <dgm:spPr/>
    </dgm:pt>
    <dgm:pt modelId="{51369015-3746-4DDD-BE07-181C153D95F9}" type="pres">
      <dgm:prSet presAssocID="{80C6690E-E747-44EE-934F-B366B883B58C}" presName="wedge1" presStyleLbl="node1" presStyleIdx="0" presStyleCnt="3"/>
      <dgm:spPr/>
      <dgm:t>
        <a:bodyPr/>
        <a:lstStyle/>
        <a:p>
          <a:endParaRPr lang="ru-RU"/>
        </a:p>
      </dgm:t>
    </dgm:pt>
    <dgm:pt modelId="{08D33C65-5A06-427A-9F1F-0CFE937770B4}" type="pres">
      <dgm:prSet presAssocID="{80C6690E-E747-44EE-934F-B366B883B58C}" presName="dummy1a" presStyleCnt="0"/>
      <dgm:spPr/>
    </dgm:pt>
    <dgm:pt modelId="{3C1AD40F-3136-49C5-9773-8D0A5D9BB3AC}" type="pres">
      <dgm:prSet presAssocID="{80C6690E-E747-44EE-934F-B366B883B58C}" presName="dummy1b" presStyleCnt="0"/>
      <dgm:spPr/>
    </dgm:pt>
    <dgm:pt modelId="{A7180F52-7E91-406D-AE8C-343BFAC9966D}" type="pres">
      <dgm:prSet presAssocID="{80C6690E-E747-44EE-934F-B366B883B5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5782B-2230-46D5-BF69-1D3EDEB38654}" type="pres">
      <dgm:prSet presAssocID="{80C6690E-E747-44EE-934F-B366B883B58C}" presName="wedge2" presStyleLbl="node1" presStyleIdx="1" presStyleCnt="3"/>
      <dgm:spPr/>
      <dgm:t>
        <a:bodyPr/>
        <a:lstStyle/>
        <a:p>
          <a:endParaRPr lang="ru-RU"/>
        </a:p>
      </dgm:t>
    </dgm:pt>
    <dgm:pt modelId="{49BC5397-0590-4509-A320-D1730240E7EF}" type="pres">
      <dgm:prSet presAssocID="{80C6690E-E747-44EE-934F-B366B883B58C}" presName="dummy2a" presStyleCnt="0"/>
      <dgm:spPr/>
    </dgm:pt>
    <dgm:pt modelId="{5F90E53B-5AA6-414E-9970-00A3B8C6E6FC}" type="pres">
      <dgm:prSet presAssocID="{80C6690E-E747-44EE-934F-B366B883B58C}" presName="dummy2b" presStyleCnt="0"/>
      <dgm:spPr/>
    </dgm:pt>
    <dgm:pt modelId="{511D65FC-99A2-49DF-9E70-FD3BD74491CC}" type="pres">
      <dgm:prSet presAssocID="{80C6690E-E747-44EE-934F-B366B883B5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40E1C-65DF-4226-B815-A89950E1CA27}" type="pres">
      <dgm:prSet presAssocID="{80C6690E-E747-44EE-934F-B366B883B58C}" presName="wedge3" presStyleLbl="node1" presStyleIdx="2" presStyleCnt="3"/>
      <dgm:spPr/>
      <dgm:t>
        <a:bodyPr/>
        <a:lstStyle/>
        <a:p>
          <a:endParaRPr lang="ru-RU"/>
        </a:p>
      </dgm:t>
    </dgm:pt>
    <dgm:pt modelId="{05D5F2DF-9D77-4F0C-9DF0-03DE1820213C}" type="pres">
      <dgm:prSet presAssocID="{80C6690E-E747-44EE-934F-B366B883B58C}" presName="dummy3a" presStyleCnt="0"/>
      <dgm:spPr/>
    </dgm:pt>
    <dgm:pt modelId="{DF239A2B-9922-4278-B9BC-A4410CC4C62B}" type="pres">
      <dgm:prSet presAssocID="{80C6690E-E747-44EE-934F-B366B883B58C}" presName="dummy3b" presStyleCnt="0"/>
      <dgm:spPr/>
    </dgm:pt>
    <dgm:pt modelId="{8647B6F0-4918-4AC9-9F76-A2AD8AD9B46F}" type="pres">
      <dgm:prSet presAssocID="{80C6690E-E747-44EE-934F-B366B883B5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4360-AB23-40A9-A32A-D0BF4F2673CB}" type="pres">
      <dgm:prSet presAssocID="{DFB52E39-D500-47A5-A14F-044FD4579745}" presName="arrowWedge1" presStyleLbl="fgSibTrans2D1" presStyleIdx="0" presStyleCnt="3"/>
      <dgm:spPr/>
    </dgm:pt>
    <dgm:pt modelId="{A8473E77-4A45-4974-8596-1397BD8558BF}" type="pres">
      <dgm:prSet presAssocID="{86C2AA78-344F-4A1E-906F-798A29E26A79}" presName="arrowWedge2" presStyleLbl="fgSibTrans2D1" presStyleIdx="1" presStyleCnt="3"/>
      <dgm:spPr/>
    </dgm:pt>
    <dgm:pt modelId="{0B216DC4-EBBC-4544-8E90-D18B55F20723}" type="pres">
      <dgm:prSet presAssocID="{F1B22140-28DA-4174-873E-4D80B10561F5}" presName="arrowWedge3" presStyleLbl="fgSibTrans2D1" presStyleIdx="2" presStyleCnt="3"/>
      <dgm:spPr/>
    </dgm:pt>
  </dgm:ptLst>
  <dgm:cxnLst>
    <dgm:cxn modelId="{7E793BD7-5FBE-4B4B-945A-F2E7DA0E3436}" srcId="{80C6690E-E747-44EE-934F-B366B883B58C}" destId="{A4A7A9A2-3025-4768-AAAC-F5F566B149E2}" srcOrd="0" destOrd="0" parTransId="{1BBA26E4-5FB7-4F5C-8D40-5837B8129086}" sibTransId="{DFB52E39-D500-47A5-A14F-044FD4579745}"/>
    <dgm:cxn modelId="{6A7C21A4-D19B-48BA-999D-D50C8948A261}" srcId="{80C6690E-E747-44EE-934F-B366B883B58C}" destId="{42A4815E-C031-4256-B8DC-BFE4214ACBD4}" srcOrd="2" destOrd="0" parTransId="{1D80D6A8-ED93-4CA6-B132-E7800735B079}" sibTransId="{F1B22140-28DA-4174-873E-4D80B10561F5}"/>
    <dgm:cxn modelId="{D26DD350-837C-47AE-8A54-BE0E6C6E19C5}" type="presOf" srcId="{3E5151CE-0325-4ED1-82AD-3244A001033C}" destId="{511D65FC-99A2-49DF-9E70-FD3BD74491CC}" srcOrd="1" destOrd="0" presId="urn:microsoft.com/office/officeart/2005/8/layout/cycle8"/>
    <dgm:cxn modelId="{90E6034C-D210-49C3-8A37-5E3B88B3CF0A}" type="presOf" srcId="{80C6690E-E747-44EE-934F-B366B883B58C}" destId="{49C0BAF8-9A61-4B18-9EB8-928ADAE036D4}" srcOrd="0" destOrd="0" presId="urn:microsoft.com/office/officeart/2005/8/layout/cycle8"/>
    <dgm:cxn modelId="{7522D8FF-1CFF-4BA6-B821-E9BA08DD6B1E}" type="presOf" srcId="{42A4815E-C031-4256-B8DC-BFE4214ACBD4}" destId="{8647B6F0-4918-4AC9-9F76-A2AD8AD9B46F}" srcOrd="1" destOrd="0" presId="urn:microsoft.com/office/officeart/2005/8/layout/cycle8"/>
    <dgm:cxn modelId="{2E069D23-031B-4E85-8FDC-CB10C36DD914}" type="presOf" srcId="{A4A7A9A2-3025-4768-AAAC-F5F566B149E2}" destId="{A7180F52-7E91-406D-AE8C-343BFAC9966D}" srcOrd="1" destOrd="0" presId="urn:microsoft.com/office/officeart/2005/8/layout/cycle8"/>
    <dgm:cxn modelId="{587E55DD-4DDE-409C-8AE6-642809FEA06C}" type="presOf" srcId="{42A4815E-C031-4256-B8DC-BFE4214ACBD4}" destId="{99940E1C-65DF-4226-B815-A89950E1CA27}" srcOrd="0" destOrd="0" presId="urn:microsoft.com/office/officeart/2005/8/layout/cycle8"/>
    <dgm:cxn modelId="{ED7C2554-762F-4B21-84BA-BA18ED723E44}" type="presOf" srcId="{3E5151CE-0325-4ED1-82AD-3244A001033C}" destId="{9E05782B-2230-46D5-BF69-1D3EDEB38654}" srcOrd="0" destOrd="0" presId="urn:microsoft.com/office/officeart/2005/8/layout/cycle8"/>
    <dgm:cxn modelId="{7A759DA6-ECFE-492B-81E9-EA78541E7731}" type="presOf" srcId="{A4A7A9A2-3025-4768-AAAC-F5F566B149E2}" destId="{51369015-3746-4DDD-BE07-181C153D95F9}" srcOrd="0" destOrd="0" presId="urn:microsoft.com/office/officeart/2005/8/layout/cycle8"/>
    <dgm:cxn modelId="{50FCC61B-B709-44B9-B998-0BE070C21524}" srcId="{80C6690E-E747-44EE-934F-B366B883B58C}" destId="{3E5151CE-0325-4ED1-82AD-3244A001033C}" srcOrd="1" destOrd="0" parTransId="{05612DB7-98E7-4A15-9F59-CF3936BBE58E}" sibTransId="{86C2AA78-344F-4A1E-906F-798A29E26A79}"/>
    <dgm:cxn modelId="{078C53C1-02B7-438B-ABF4-5016BBF4E9D8}" type="presParOf" srcId="{49C0BAF8-9A61-4B18-9EB8-928ADAE036D4}" destId="{51369015-3746-4DDD-BE07-181C153D95F9}" srcOrd="0" destOrd="0" presId="urn:microsoft.com/office/officeart/2005/8/layout/cycle8"/>
    <dgm:cxn modelId="{C6149400-8175-4204-A895-0AE84CECC59D}" type="presParOf" srcId="{49C0BAF8-9A61-4B18-9EB8-928ADAE036D4}" destId="{08D33C65-5A06-427A-9F1F-0CFE937770B4}" srcOrd="1" destOrd="0" presId="urn:microsoft.com/office/officeart/2005/8/layout/cycle8"/>
    <dgm:cxn modelId="{DB80CAB4-8AD4-4FC5-A736-AE10417AFB2D}" type="presParOf" srcId="{49C0BAF8-9A61-4B18-9EB8-928ADAE036D4}" destId="{3C1AD40F-3136-49C5-9773-8D0A5D9BB3AC}" srcOrd="2" destOrd="0" presId="urn:microsoft.com/office/officeart/2005/8/layout/cycle8"/>
    <dgm:cxn modelId="{70DC1062-4326-4B05-A334-E9DD0FA6B907}" type="presParOf" srcId="{49C0BAF8-9A61-4B18-9EB8-928ADAE036D4}" destId="{A7180F52-7E91-406D-AE8C-343BFAC9966D}" srcOrd="3" destOrd="0" presId="urn:microsoft.com/office/officeart/2005/8/layout/cycle8"/>
    <dgm:cxn modelId="{031C5BD1-136C-40B8-B13C-BC89F5D19043}" type="presParOf" srcId="{49C0BAF8-9A61-4B18-9EB8-928ADAE036D4}" destId="{9E05782B-2230-46D5-BF69-1D3EDEB38654}" srcOrd="4" destOrd="0" presId="urn:microsoft.com/office/officeart/2005/8/layout/cycle8"/>
    <dgm:cxn modelId="{BEA6B2D2-DCD4-4AFF-8426-EE9DC99824E3}" type="presParOf" srcId="{49C0BAF8-9A61-4B18-9EB8-928ADAE036D4}" destId="{49BC5397-0590-4509-A320-D1730240E7EF}" srcOrd="5" destOrd="0" presId="urn:microsoft.com/office/officeart/2005/8/layout/cycle8"/>
    <dgm:cxn modelId="{E47DBC19-76E5-4032-ACE5-8AD9F780A4BD}" type="presParOf" srcId="{49C0BAF8-9A61-4B18-9EB8-928ADAE036D4}" destId="{5F90E53B-5AA6-414E-9970-00A3B8C6E6FC}" srcOrd="6" destOrd="0" presId="urn:microsoft.com/office/officeart/2005/8/layout/cycle8"/>
    <dgm:cxn modelId="{269864A2-292C-47DC-A2C9-BE9ABDAE3193}" type="presParOf" srcId="{49C0BAF8-9A61-4B18-9EB8-928ADAE036D4}" destId="{511D65FC-99A2-49DF-9E70-FD3BD74491CC}" srcOrd="7" destOrd="0" presId="urn:microsoft.com/office/officeart/2005/8/layout/cycle8"/>
    <dgm:cxn modelId="{082216C4-77C8-47C1-9318-7C87C7E4BFE8}" type="presParOf" srcId="{49C0BAF8-9A61-4B18-9EB8-928ADAE036D4}" destId="{99940E1C-65DF-4226-B815-A89950E1CA27}" srcOrd="8" destOrd="0" presId="urn:microsoft.com/office/officeart/2005/8/layout/cycle8"/>
    <dgm:cxn modelId="{018BE487-1BC9-4DCC-8AA4-9425CF657C85}" type="presParOf" srcId="{49C0BAF8-9A61-4B18-9EB8-928ADAE036D4}" destId="{05D5F2DF-9D77-4F0C-9DF0-03DE1820213C}" srcOrd="9" destOrd="0" presId="urn:microsoft.com/office/officeart/2005/8/layout/cycle8"/>
    <dgm:cxn modelId="{A6E87153-1D7A-49DC-854A-E0CA84DFEBAE}" type="presParOf" srcId="{49C0BAF8-9A61-4B18-9EB8-928ADAE036D4}" destId="{DF239A2B-9922-4278-B9BC-A4410CC4C62B}" srcOrd="10" destOrd="0" presId="urn:microsoft.com/office/officeart/2005/8/layout/cycle8"/>
    <dgm:cxn modelId="{DF330CA3-B7E4-4354-BA13-2623396EF775}" type="presParOf" srcId="{49C0BAF8-9A61-4B18-9EB8-928ADAE036D4}" destId="{8647B6F0-4918-4AC9-9F76-A2AD8AD9B46F}" srcOrd="11" destOrd="0" presId="urn:microsoft.com/office/officeart/2005/8/layout/cycle8"/>
    <dgm:cxn modelId="{0CEA8623-1FB8-451A-81C2-751458788D3B}" type="presParOf" srcId="{49C0BAF8-9A61-4B18-9EB8-928ADAE036D4}" destId="{187B4360-AB23-40A9-A32A-D0BF4F2673CB}" srcOrd="12" destOrd="0" presId="urn:microsoft.com/office/officeart/2005/8/layout/cycle8"/>
    <dgm:cxn modelId="{F008D250-907C-4644-BD38-B27CDE300AF1}" type="presParOf" srcId="{49C0BAF8-9A61-4B18-9EB8-928ADAE036D4}" destId="{A8473E77-4A45-4974-8596-1397BD8558BF}" srcOrd="13" destOrd="0" presId="urn:microsoft.com/office/officeart/2005/8/layout/cycle8"/>
    <dgm:cxn modelId="{DA1DA81C-3E81-4134-85AE-BEE8C5616B60}" type="presParOf" srcId="{49C0BAF8-9A61-4B18-9EB8-928ADAE036D4}" destId="{0B216DC4-EBBC-4544-8E90-D18B55F207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dkgagino.edusite.ru/DswMedia/prikazot240117-149.pdf" TargetMode="External"/><Relationship Id="rId3" Type="http://schemas.openxmlformats.org/officeDocument/2006/relationships/hyperlink" Target="http://docs.cntd.ru/document/902374639" TargetMode="External"/><Relationship Id="rId7" Type="http://schemas.openxmlformats.org/officeDocument/2006/relationships/hyperlink" Target="http://docs.cntd.ru/document/902264661" TargetMode="External"/><Relationship Id="rId2" Type="http://schemas.openxmlformats.org/officeDocument/2006/relationships/hyperlink" Target="http://docs.cntd.ru/document/9022280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6edu.ru/delo/edu/com/Documents/%D0%A4%D0%B5%D0%B4%D0%B5%D1%80%D0%B0%D0%BB%D1%8C%D0%BD%D1%8B%D0%B5/%D0%9F%D0%B8%D1%81%D1%8C%D0%BC%D0%BE%20%D0%9C%D0%B8%D0%BD%D0%BE%D0%B1%D1%80%D0%BD%D0%B0%D1%83%D0%BA%D0%B8%20%D0%BE%D1%82%2018.11.2013%20%E2%84%96%20%D0%92%D0%9A-844_07.doc" TargetMode="External"/><Relationship Id="rId5" Type="http://schemas.openxmlformats.org/officeDocument/2006/relationships/hyperlink" Target="http://docs.cntd.ru/document/499063585" TargetMode="External"/><Relationship Id="rId4" Type="http://schemas.openxmlformats.org/officeDocument/2006/relationships/hyperlink" Target="http://rulaws.ru/laws/Federalnyy-zakon-ot-23.07.2013-N-233-F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tnKtJKVwojYzJadVB3UDlEN0E/view?usp=sharing" TargetMode="External"/><Relationship Id="rId2" Type="http://schemas.openxmlformats.org/officeDocument/2006/relationships/hyperlink" Target="https://drive.google.com/file/d/1YSVA5qQz0uOKR5WWRV7yr_QdKqbgxXt7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rive.google.com/file/d/0B9tnKtJKVwojdXFsTnhiT2hmR1U/view?usp=shar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7136805" cy="1440160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Владикавказ, 2025  </a:t>
            </a:r>
            <a:r>
              <a:rPr lang="ru-RU" b="1" dirty="0">
                <a:solidFill>
                  <a:schemeClr val="tx1"/>
                </a:solidFill>
              </a:rPr>
              <a:t>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268760"/>
            <a:ext cx="8640960" cy="25922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разрешения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/>
              <a:t>Школьная </a:t>
            </a:r>
            <a:r>
              <a:rPr lang="ru-RU" i="1" dirty="0"/>
              <a:t>служба медиации: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из опыта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10242" name="Picture 2" descr="http://travinoscool.ru/wp-content/uploads/2017/05/media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05064"/>
            <a:ext cx="2880320" cy="1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3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chool12astr.ucoz.ru/Vospitanie/Mediacia/mediacija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Программы,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реализуемые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службой медиации</a:t>
            </a:r>
            <a:endParaRPr lang="ru-RU" sz="32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5179113"/>
              </p:ext>
            </p:extLst>
          </p:nvPr>
        </p:nvGraphicFramePr>
        <p:xfrm>
          <a:off x="395536" y="1628774"/>
          <a:ext cx="8352928" cy="482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6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vzmorieshkola2.ru/upload/medialibrary/5f2/5f286c4576e7a717fa9215aa0291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" y="116632"/>
            <a:ext cx="882806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568" y="1196752"/>
            <a:ext cx="6400800" cy="288032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- подготовительный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 - индивидуальные встречи со сторонами</a:t>
            </a:r>
          </a:p>
          <a:p>
            <a:pPr>
              <a:buNone/>
            </a:pPr>
            <a:r>
              <a:rPr lang="ru-RU" sz="3200" dirty="0"/>
              <a:t> - встреча сторон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Этапы программы примирения</a:t>
            </a:r>
            <a:endParaRPr lang="ru-RU" sz="3200" dirty="0"/>
          </a:p>
        </p:txBody>
      </p:sp>
      <p:pic>
        <p:nvPicPr>
          <p:cNvPr id="5" name="Picture 4" descr="C:\Users\user1\Desktop\ditjachij_por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1"/>
            <a:ext cx="4314825" cy="2654174"/>
          </a:xfrm>
          <a:prstGeom prst="rect">
            <a:avLst/>
          </a:prstGeom>
          <a:noFill/>
        </p:spPr>
      </p:pic>
      <p:pic>
        <p:nvPicPr>
          <p:cNvPr id="20482" name="Picture 2" descr="Три шестерни, работающих вместе. золотые передач является ключевым звеном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1" y="3717031"/>
            <a:ext cx="4286250" cy="28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7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913" y="731520"/>
            <a:ext cx="8766175" cy="1185312"/>
          </a:xfrm>
        </p:spPr>
        <p:txBody>
          <a:bodyPr/>
          <a:lstStyle/>
          <a:p>
            <a:r>
              <a:rPr lang="ru-RU" b="1" dirty="0"/>
              <a:t>Цель: </a:t>
            </a:r>
            <a:r>
              <a:rPr lang="ru-RU" dirty="0"/>
              <a:t>создание условий  для преодолений последствий конфликта силами </a:t>
            </a:r>
            <a:r>
              <a:rPr lang="ru-RU" dirty="0" smtClean="0"/>
              <a:t>самих </a:t>
            </a:r>
            <a:r>
              <a:rPr lang="ru-RU" dirty="0"/>
              <a:t>участников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9938" y="260648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Программа примирения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2776"/>
            <a:ext cx="876617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7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«Лестница»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восстановительной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медиации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09600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86794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048000"/>
            <a:ext cx="2917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поиск   и реализация</a:t>
            </a:r>
          </a:p>
          <a:p>
            <a:r>
              <a:rPr lang="ru-RU" dirty="0" smtClean="0"/>
              <a:t> решения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29718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 поиск   и реализация </a:t>
            </a:r>
          </a:p>
          <a:p>
            <a:r>
              <a:rPr lang="ru-RU" dirty="0" smtClean="0"/>
              <a:t>   решения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12176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57600" y="26670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медиаторы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95800" y="31242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24200" y="3124200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638800"/>
            <a:ext cx="728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восстановительные действия и совместная выработка решения </a:t>
            </a:r>
          </a:p>
          <a:p>
            <a:pPr algn="ctr"/>
            <a:r>
              <a:rPr lang="ru-RU" dirty="0" smtClean="0"/>
              <a:t>по выходу из конфликтной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3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2987" y="404664"/>
            <a:ext cx="478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Ромашка последствий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35" y="1556792"/>
            <a:ext cx="82355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6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6408712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обеспечивает урегулирование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затяжных конфликтов между :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классами,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учеником и классом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классом и учителем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Школьная восстановительная конференция</a:t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(«расширенный»  вариант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примирения) </a:t>
            </a:r>
            <a:endParaRPr lang="ru-RU" sz="2800" dirty="0"/>
          </a:p>
        </p:txBody>
      </p:sp>
      <p:pic>
        <p:nvPicPr>
          <p:cNvPr id="21506" name="Picture 2" descr="Посредничество | Роль Arbitartion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4984"/>
            <a:ext cx="4106738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9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1294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1783"/>
            <a:ext cx="878497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 установление  причиненного вреда, выявление  эмоциональных последствий и негативного воздействия, определение, что нужно сделать для исправления ситуации и как подобного можно избежать в будущем.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Школьная восстановительная конференция</a:t>
            </a: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24088"/>
              </p:ext>
            </p:extLst>
          </p:nvPr>
        </p:nvGraphicFramePr>
        <p:xfrm>
          <a:off x="179512" y="1986489"/>
          <a:ext cx="8784976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4213"/>
                <a:gridCol w="2979252"/>
                <a:gridCol w="2554328"/>
                <a:gridCol w="1647183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сторон на участие  в программе примирения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Индивидуальные </a:t>
                      </a:r>
                    </a:p>
                    <a:p>
                      <a:r>
                        <a:rPr lang="ru-RU" sz="1200" dirty="0" smtClean="0"/>
                        <a:t>встречи со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Помощь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ru-RU" sz="1200" dirty="0" smtClean="0"/>
                        <a:t> понимании участниками конфликта разных</a:t>
                      </a:r>
                      <a:r>
                        <a:rPr lang="ru-RU" sz="1200" baseline="0" dirty="0" smtClean="0"/>
                        <a:t> аспектов произошедшего.</a:t>
                      </a:r>
                    </a:p>
                    <a:p>
                      <a:r>
                        <a:rPr lang="ru-RU" sz="1200" baseline="0" dirty="0" smtClean="0"/>
                        <a:t>Поддержание принятия стороной ответственности за выход из конфликта</a:t>
                      </a:r>
                    </a:p>
                    <a:p>
                      <a:r>
                        <a:rPr lang="ru-RU" sz="1200" baseline="0" dirty="0" smtClean="0"/>
                        <a:t>Подготовка к встрече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Понимании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Поиск вариантов выхода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Подготовка к</a:t>
                      </a:r>
                      <a:r>
                        <a:rPr lang="ru-RU" sz="1200" baseline="0" dirty="0" smtClean="0"/>
                        <a:t> встрече между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  <a:tr h="1995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 в процессе диалога.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</a:t>
                      </a:r>
                      <a:r>
                        <a:rPr lang="ru-RU" sz="1200" baseline="0" dirty="0" smtClean="0"/>
                        <a:t> из конфликтной ситуации</a:t>
                      </a:r>
                      <a:r>
                        <a:rPr lang="ru-RU" sz="1200" dirty="0" smtClean="0"/>
                        <a:t>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условий для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Организация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Поддержка восстановительных действий и фиксация решений сторон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Обсуждение будущего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Заключение соглашения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Рефлексия встречи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2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94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«Круг примирения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96580" y="3560067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42355" y="3536372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2642453" y="1988840"/>
            <a:ext cx="40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645" y="5269849"/>
            <a:ext cx="22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 поддержки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80" y="508518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принятия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решения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000715"/>
            <a:ext cx="415337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249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2514600" y="2209800"/>
            <a:ext cx="4038600" cy="1981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КОНФЛИКТ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457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FFFF00"/>
                </a:solidFill>
              </a:rPr>
              <a:t>Внутриличностный</a:t>
            </a:r>
            <a:r>
              <a:rPr lang="ru-RU" sz="1200" b="1" dirty="0" smtClean="0">
                <a:solidFill>
                  <a:srgbClr val="FFFF00"/>
                </a:solidFill>
              </a:rPr>
              <a:t>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9600" y="6096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Межгрупповой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25465">
            <a:off x="5687703" y="3967904"/>
            <a:ext cx="10974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017335">
            <a:off x="6122687" y="2039108"/>
            <a:ext cx="1030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612758">
            <a:off x="2427625" y="39410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681523">
            <a:off x="1963458" y="2146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6400" y="49530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Межличностный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19200" y="5029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Конфликт между личностью и группой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897280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 разрешение конфликтной ситуации или поддержание участника конфликтной ситуации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196" y="26064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Круг примирения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1" y="1524001"/>
          <a:ext cx="8763000" cy="5188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3020105"/>
                <a:gridCol w="2347232"/>
                <a:gridCol w="1643063"/>
              </a:tblGrid>
              <a:tr h="89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1157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со</a:t>
                      </a:r>
                      <a:r>
                        <a:rPr lang="ru-RU" sz="1200" baseline="0" dirty="0" smtClean="0"/>
                        <a:t> всех участников конференции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Совет</a:t>
                      </a:r>
                      <a:r>
                        <a:rPr lang="ru-RU" sz="1200" baseline="0" dirty="0" smtClean="0"/>
                        <a:t> круга (Хранитель круга, волонтеры),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2240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</a:t>
                      </a:r>
                      <a:r>
                        <a:rPr lang="ru-RU" sz="1200" baseline="0" dirty="0" smtClean="0"/>
                        <a:t> в «круге»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 из конфликтной ситуации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Обсуждение проблемной ситуации, интересов и намерений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Рассмотрение возможных вариантов выхода из проблемной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Достижение консенсуса или чувства общности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Закрытие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Хранитель круга, волонтеры,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7543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Аналитическая</a:t>
                      </a:r>
                      <a:r>
                        <a:rPr lang="ru-RU" sz="1200" baseline="0" dirty="0" smtClean="0"/>
                        <a:t>  беседа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выполнения соглашения</a:t>
                      </a:r>
                      <a:r>
                        <a:rPr lang="ru-RU" sz="1200" baseline="0" dirty="0" smtClean="0"/>
                        <a:t> по результатам проведенного 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Волонтеры, участники конфликтной ситуации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8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zmorieshkola2.ru/upload/medialibrary/664/664df4b195b96c217f424b170357b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885698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3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hool571spb.ru/upload/medialibrary/084/gid_po_mediacii-dlja_rodi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11"/>
            <a:ext cx="8763871" cy="65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7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abirint.ru/rcimg/e1b69f8c44df22d4b143cd0ebcdc33a5/1920x1080/books30/299305/ph_1.jpg?16125243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0" b="5777"/>
          <a:stretch/>
        </p:blipFill>
        <p:spPr bwMode="auto">
          <a:xfrm>
            <a:off x="467544" y="168275"/>
            <a:ext cx="3895725" cy="652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razymnik.ru/images/uploads/test/deti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0" y="168274"/>
            <a:ext cx="4486275" cy="635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488832" cy="554461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каждому ребенку несколько минут БЕЗРАЗДЕЛЬНОГО внимания (когда вы принадлежите только друг другу).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не сравнивать детей друг с другом (и с детьми ваших близких и знакомых).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 о том, какого поведения вы от них ожидаете. Чем конкретнее описание- тем легче детям соответствовать вашим ожиданиям.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детей за то, что они смогли конструктивно разрешить ситуацию (рассказывайте членам семьи).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приемам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эмоций и поведения (дыхательные техники, релаксационные упражнения).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пример самоконтроля (в общении с детьми и со взрослыми). Следите за своими эмоциональными реакциями.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вежливым словам и цивилизованным способом выражать просьбу.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с детьми разные способы выхода из сложных, конфликтных ситуаций (расширяйте поведенческий репертуар).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цивилизованным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отдразнилкам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Анализируйте ситуации, когда дети смогли мирно договориться, фиксируйте внимание на способах, которые они при этом использовали.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поощряйте ябедничество.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непредсказуемы в своих реакциях на ссору.  Научитесь быть гибкими в использовании способов разрешения конфликтов.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576063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Профилактика детских конфликтов: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kovaleva_g\Desktop\Вставк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r="1418" b="36702"/>
          <a:stretch/>
        </p:blipFill>
        <p:spPr bwMode="auto">
          <a:xfrm>
            <a:off x="-171450" y="80962"/>
            <a:ext cx="9486900" cy="6696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kovaleva_g\Desktop\Вставка1.pn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" r="26957" b="34815"/>
          <a:stretch/>
        </p:blipFill>
        <p:spPr bwMode="auto">
          <a:xfrm>
            <a:off x="683568" y="116632"/>
            <a:ext cx="8064896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00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68222" y="404664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  <a:endParaRPr lang="ru-RU" dirty="0"/>
          </a:p>
        </p:txBody>
      </p:sp>
      <p:pic>
        <p:nvPicPr>
          <p:cNvPr id="17410" name="Picture 2" descr="http://l-273.ru/wp-content/uploads/2016/09/mediacia-9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1095" cy="57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6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2089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* классный </a:t>
            </a:r>
            <a:r>
              <a:rPr lang="ru-RU" sz="2400" dirty="0"/>
              <a:t>руководитель</a:t>
            </a:r>
            <a:br>
              <a:rPr lang="ru-RU" sz="2400" dirty="0"/>
            </a:br>
            <a:r>
              <a:rPr lang="ru-RU" sz="2400" dirty="0" smtClean="0"/>
              <a:t>* классный </a:t>
            </a:r>
            <a:r>
              <a:rPr lang="ru-RU" sz="2400" dirty="0"/>
              <a:t>руководитель  с родителями</a:t>
            </a:r>
            <a:br>
              <a:rPr lang="ru-RU" sz="2400" dirty="0"/>
            </a:br>
            <a:r>
              <a:rPr lang="ru-RU" sz="2400" dirty="0" smtClean="0"/>
              <a:t>* педагог-психолог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 администрация </a:t>
            </a:r>
            <a:r>
              <a:rPr lang="ru-RU" sz="2400" dirty="0"/>
              <a:t>школы</a:t>
            </a:r>
            <a:br>
              <a:rPr lang="ru-RU" sz="2400" dirty="0"/>
            </a:br>
            <a:r>
              <a:rPr lang="ru-RU" sz="2400" dirty="0" smtClean="0"/>
              <a:t>* Совет </a:t>
            </a:r>
            <a:r>
              <a:rPr lang="ru-RU" sz="2400" dirty="0"/>
              <a:t>профилактики</a:t>
            </a:r>
            <a:br>
              <a:rPr lang="ru-RU" sz="2400" dirty="0"/>
            </a:br>
            <a:r>
              <a:rPr lang="ru-RU" sz="2400" dirty="0" smtClean="0"/>
              <a:t>* педсовет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Уровни педагогического реагирования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возникающие конфликтные ситуации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5" name="Picture 2" descr="C:\Users\user1\Desktop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1758300"/>
            <a:ext cx="5140852" cy="267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4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zmorieshkola2.ru/upload/medialibrary/451/4518b654dd3a89079cfd33c3bda0d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4" y="188640"/>
            <a:ext cx="87978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2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1842607" cy="2859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5976664" cy="5832648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 взаимоотношений между обучающимися/педагогами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родителями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способности к взаимопониманию;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ценности примирения;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планированию будущего;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формированию ответственного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поведения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Служба медиации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способствует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dirty="0"/>
          </a:p>
        </p:txBody>
      </p:sp>
      <p:pic>
        <p:nvPicPr>
          <p:cNvPr id="18436" name="Picture 4" descr="Посредничество и правовой посредничеств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91" y="3501008"/>
            <a:ext cx="2987824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Посредника в решении конфликта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9" y="3554760"/>
            <a:ext cx="39623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chool383.ru/cache/multithumb_thumbs/b_0_0_0_00_images_inform_med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4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3367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Нормативные документы по медиации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</a:rPr>
              <a:t>Национальная стратегия действий в интересах детей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2" tooltip="http://docs.cntd.ru/document/902228094"/>
              </a:rPr>
              <a:t>Федеральный закон РФ от 27.07.2010 №193-ФЗ «Об альтернативной процедуре урегулирования споров с участием посредника (процедура медиации)»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3"/>
              </a:rPr>
              <a:t>Распоряжение Правительства РФ от 15.10.2012 №1916-р (п.62, п.64)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4"/>
              </a:rPr>
              <a:t>ФЗ РФ от 23.07.2013 №233-ФЗ «О внесении изменения в статью 18 ФЗ «Об альтернативной процедуре урегулирования споров с участием посредника (процедуре медиации)»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5"/>
              </a:rPr>
              <a:t>Методические рекомендации </a:t>
            </a:r>
            <a:r>
              <a:rPr lang="ru-RU" sz="1800" dirty="0" err="1">
                <a:solidFill>
                  <a:schemeClr val="tx2"/>
                </a:solidFill>
                <a:hlinkClick r:id="rId5"/>
              </a:rPr>
              <a:t>Минобрнауки</a:t>
            </a:r>
            <a:r>
              <a:rPr lang="ru-RU" sz="1800" dirty="0">
                <a:solidFill>
                  <a:schemeClr val="tx2"/>
                </a:solidFill>
                <a:hlinkClick r:id="rId5"/>
              </a:rPr>
              <a:t> от 18.11.2013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6"/>
              </a:rPr>
              <a:t>ВК-844/07 «Об организации служб школьной медиации в образовательных организациях»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7"/>
              </a:rPr>
              <a:t>Программа подготовки медиаторов (Постановление Правительства РФ от 3 декабря 2010 г. N 969 «О программе подготовки медиаторов», Приказ Министерства образования и науки Российской Федерации от 14 февраля 2011 г. N 187)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8"/>
              </a:rPr>
              <a:t>Приказ министерства образования Нижегородской области от 24.01.2017 №149 "О создании служб школьной медиации"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0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616624" cy="6336704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/>
              <a:t>Документы службы школьной </a:t>
            </a:r>
            <a:r>
              <a:rPr lang="ru-RU" sz="8000" b="1" dirty="0" smtClean="0"/>
              <a:t>медиации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Приказ о создании школьной службы медиации</a:t>
            </a:r>
            <a:r>
              <a:rPr lang="ru-RU" sz="8000" dirty="0"/>
              <a:t>  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Положение о школьной службе медиации</a:t>
            </a:r>
            <a:r>
              <a:rPr lang="ru-RU" sz="8000" dirty="0"/>
              <a:t> </a:t>
            </a:r>
            <a:r>
              <a:rPr lang="ru-RU" sz="8000" dirty="0" smtClean="0"/>
              <a:t> 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План работы школьной службы медиации</a:t>
            </a:r>
            <a:r>
              <a:rPr lang="ru-RU" sz="8000" dirty="0"/>
              <a:t> </a:t>
            </a:r>
            <a:r>
              <a:rPr lang="ru-RU" sz="8000" dirty="0" smtClean="0"/>
              <a:t> 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Паспорт школьной службы </a:t>
            </a:r>
            <a:r>
              <a:rPr lang="ru-RU" sz="8000" dirty="0" smtClean="0"/>
              <a:t>примирения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Учетная </a:t>
            </a:r>
            <a:r>
              <a:rPr lang="ru-RU" sz="8000" dirty="0" smtClean="0"/>
              <a:t>карточка </a:t>
            </a:r>
            <a:r>
              <a:rPr lang="ru-RU" sz="8000" dirty="0"/>
              <a:t> 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3" tooltip="https://drive.google.com/file/d/0B9tnKtJKVwojYzJadVB3UDlEN0E/view?usp=sharing"/>
              </a:rPr>
              <a:t>Договор примирения</a:t>
            </a:r>
            <a:r>
              <a:rPr lang="ru-RU" sz="80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4" tooltip="https://drive.google.com/file/d/0B9tnKtJKVwojdXFsTnhiT2hmR1U/view?usp=sharing"/>
              </a:rPr>
              <a:t>Журнал регистрации конфликтных ситуаций</a:t>
            </a:r>
            <a:r>
              <a:rPr lang="ru-RU" sz="80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44824"/>
            <a:ext cx="3463693" cy="29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16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4824536" cy="1582112"/>
          </a:xfrm>
        </p:spPr>
        <p:txBody>
          <a:bodyPr/>
          <a:lstStyle/>
          <a:p>
            <a:pPr algn="ctr"/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Принципы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добровольность;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нейтральность медиатора;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конфиденциальность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496944" cy="4581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Медиатор-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нейтральный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посредник, помогающий наладить конструктивный диалог между сторонами по поводу разрешения конфликта;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нейтральный к участникам, но </a:t>
            </a:r>
            <a:r>
              <a:rPr lang="ru-RU" sz="2400" b="1" dirty="0">
                <a:solidFill>
                  <a:srgbClr val="C00000"/>
                </a:solidFill>
              </a:rPr>
              <a:t>не нейтрален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 самой ситуации;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 несет ответственности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 примирение сторон или выход из ситуации</a:t>
            </a:r>
          </a:p>
          <a:p>
            <a:endParaRPr lang="ru-RU" dirty="0"/>
          </a:p>
        </p:txBody>
      </p:sp>
      <p:pic>
        <p:nvPicPr>
          <p:cNvPr id="19458" name="Picture 2" descr="Посредник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08" y="4005064"/>
            <a:ext cx="39143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6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1242</TotalTime>
  <Words>826</Words>
  <Application>Microsoft Office PowerPoint</Application>
  <PresentationFormat>Экран (4:3)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Медиация как способ разрешения конфликта. Школьная служба медиации:  из опыта работы</vt:lpstr>
      <vt:lpstr>Презентация PowerPoint</vt:lpstr>
      <vt:lpstr>* классный руководитель * классный руководитель  с родителями * педагог-психолог * администрация школы * Совет профилактики * педсовет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добровольность; нейтральность медиатора; конфиденциальность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детских конфликтов: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медиации:  из опыта работы</dc:title>
  <dc:creator>Людмила Судьина</dc:creator>
  <cp:lastModifiedBy>User</cp:lastModifiedBy>
  <cp:revision>30</cp:revision>
  <dcterms:created xsi:type="dcterms:W3CDTF">2019-01-23T20:42:04Z</dcterms:created>
  <dcterms:modified xsi:type="dcterms:W3CDTF">2025-11-21T11:21:06Z</dcterms:modified>
</cp:coreProperties>
</file>